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4" d="100"/>
          <a:sy n="84" d="100"/>
        </p:scale>
        <p:origin x="-9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C0ED79-E724-204D-A794-2E60BAB50F18}" type="datetimeFigureOut">
              <a:rPr lang="en-US" smtClean="0"/>
              <a:t>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D72F-DCE0-824B-ABF8-55B958EFB6A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0ED79-E724-204D-A794-2E60BAB50F18}" type="datetimeFigureOut">
              <a:rPr lang="en-US" smtClean="0"/>
              <a:t>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D72F-DCE0-824B-ABF8-55B958EFB6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0ED79-E724-204D-A794-2E60BAB50F18}" type="datetimeFigureOut">
              <a:rPr lang="en-US" smtClean="0"/>
              <a:t>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D72F-DCE0-824B-ABF8-55B958EFB6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0ED79-E724-204D-A794-2E60BAB50F18}" type="datetimeFigureOut">
              <a:rPr lang="en-US" smtClean="0"/>
              <a:t>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D72F-DCE0-824B-ABF8-55B958EFB6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0ED79-E724-204D-A794-2E60BAB50F18}" type="datetimeFigureOut">
              <a:rPr lang="en-US" smtClean="0"/>
              <a:t>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D72F-DCE0-824B-ABF8-55B958EFB6A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C0ED79-E724-204D-A794-2E60BAB50F18}" type="datetimeFigureOut">
              <a:rPr lang="en-US" smtClean="0"/>
              <a:t>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ED72F-DCE0-824B-ABF8-55B958EFB6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C0ED79-E724-204D-A794-2E60BAB50F18}" type="datetimeFigureOut">
              <a:rPr lang="en-US" smtClean="0"/>
              <a:t>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ED72F-DCE0-824B-ABF8-55B958EFB6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C0ED79-E724-204D-A794-2E60BAB50F18}" type="datetimeFigureOut">
              <a:rPr lang="en-US" smtClean="0"/>
              <a:t>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ED72F-DCE0-824B-ABF8-55B958EFB6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0ED79-E724-204D-A794-2E60BAB50F18}" type="datetimeFigureOut">
              <a:rPr lang="en-US" smtClean="0"/>
              <a:t>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ED72F-DCE0-824B-ABF8-55B958EFB6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0ED79-E724-204D-A794-2E60BAB50F18}" type="datetimeFigureOut">
              <a:rPr lang="en-US" smtClean="0"/>
              <a:t>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ED72F-DCE0-824B-ABF8-55B958EFB6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0ED79-E724-204D-A794-2E60BAB50F18}" type="datetimeFigureOut">
              <a:rPr lang="en-US" smtClean="0"/>
              <a:t>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ED72F-DCE0-824B-ABF8-55B958EFB6A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0ED79-E724-204D-A794-2E60BAB50F18}" type="datetimeFigureOut">
              <a:rPr lang="en-US" smtClean="0"/>
              <a:t>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ED72F-DCE0-824B-ABF8-55B958EFB6A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4505" y="188132"/>
            <a:ext cx="8705761" cy="6455280"/>
          </a:xfrm>
        </p:spPr>
        <p:txBody>
          <a:bodyPr/>
          <a:lstStyle/>
          <a:p>
            <a:pPr algn="l"/>
            <a:r>
              <a:rPr lang="en-US" dirty="0" smtClean="0">
                <a:solidFill>
                  <a:schemeClr val="tx1"/>
                </a:solidFill>
              </a:rPr>
              <a:t>Do Now:  January 9, 2015</a:t>
            </a:r>
          </a:p>
          <a:p>
            <a:pPr algn="l"/>
            <a:r>
              <a:rPr lang="en-US" b="1" dirty="0" smtClean="0">
                <a:solidFill>
                  <a:schemeClr val="tx1"/>
                </a:solidFill>
              </a:rPr>
              <a:t>Rhetoric: </a:t>
            </a:r>
            <a:r>
              <a:rPr lang="en-US" dirty="0" smtClean="0">
                <a:solidFill>
                  <a:schemeClr val="tx1"/>
                </a:solidFill>
              </a:rPr>
              <a:t>(</a:t>
            </a:r>
            <a:r>
              <a:rPr lang="en-US" dirty="0" err="1" smtClean="0">
                <a:solidFill>
                  <a:schemeClr val="tx1"/>
                </a:solidFill>
              </a:rPr>
              <a:t>n</a:t>
            </a:r>
            <a:r>
              <a:rPr lang="en-US" dirty="0" smtClean="0">
                <a:solidFill>
                  <a:schemeClr val="tx1"/>
                </a:solidFill>
              </a:rPr>
              <a:t>) the art of </a:t>
            </a:r>
            <a:r>
              <a:rPr lang="en-US" dirty="0" err="1" smtClean="0">
                <a:solidFill>
                  <a:schemeClr val="tx1"/>
                </a:solidFill>
              </a:rPr>
              <a:t>persuassion</a:t>
            </a:r>
            <a:endParaRPr lang="en-US" dirty="0" smtClean="0">
              <a:solidFill>
                <a:schemeClr val="tx1"/>
              </a:solidFill>
            </a:endParaRPr>
          </a:p>
          <a:p>
            <a:pPr algn="l"/>
            <a:r>
              <a:rPr lang="en-US" dirty="0" smtClean="0">
                <a:solidFill>
                  <a:schemeClr val="tx1"/>
                </a:solidFill>
              </a:rPr>
              <a:t>Read “Three Ways to Persuade” by John R. </a:t>
            </a:r>
            <a:r>
              <a:rPr lang="en-US" dirty="0" err="1" smtClean="0">
                <a:solidFill>
                  <a:schemeClr val="tx1"/>
                </a:solidFill>
              </a:rPr>
              <a:t>Edlund</a:t>
            </a:r>
            <a:r>
              <a:rPr lang="en-US" dirty="0" smtClean="0">
                <a:solidFill>
                  <a:schemeClr val="tx1"/>
                </a:solidFill>
              </a:rPr>
              <a:t>.</a:t>
            </a:r>
          </a:p>
          <a:p>
            <a:pPr algn="l"/>
            <a:r>
              <a:rPr lang="en-US" dirty="0" smtClean="0">
                <a:solidFill>
                  <a:schemeClr val="tx1"/>
                </a:solidFill>
              </a:rPr>
              <a:t>With a partner, respond to the following questions for each method of persuasion (ethos, logos, and pathos). Answer the questions on a new sheet of paper titled “Rhetoric Notes”</a:t>
            </a:r>
          </a:p>
          <a:p>
            <a:pPr marL="514350" indent="-514350" algn="l">
              <a:buAutoNum type="arabicPeriod"/>
            </a:pPr>
            <a:r>
              <a:rPr lang="en-US" dirty="0" smtClean="0">
                <a:solidFill>
                  <a:schemeClr val="tx1"/>
                </a:solidFill>
              </a:rPr>
              <a:t>What is it?</a:t>
            </a:r>
          </a:p>
          <a:p>
            <a:pPr marL="514350" indent="-514350" algn="l">
              <a:buAutoNum type="arabicPeriod"/>
            </a:pPr>
            <a:r>
              <a:rPr lang="en-US" dirty="0" smtClean="0">
                <a:solidFill>
                  <a:schemeClr val="tx1"/>
                </a:solidFill>
              </a:rPr>
              <a:t>Give an example. Come up with your own</a:t>
            </a:r>
          </a:p>
          <a:p>
            <a:pPr marL="514350" indent="-514350" algn="l">
              <a:buAutoNum type="arabicPeriod"/>
            </a:pPr>
            <a:r>
              <a:rPr lang="en-US" dirty="0" smtClean="0">
                <a:solidFill>
                  <a:schemeClr val="tx1"/>
                </a:solidFill>
              </a:rPr>
              <a:t>How does a writer/speaker use it?  What are some difficulties when using it?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816" y="1998903"/>
            <a:ext cx="8585380" cy="5009014"/>
          </a:xfrm>
        </p:spPr>
        <p:txBody>
          <a:bodyPr>
            <a:normAutofit fontScale="62500" lnSpcReduction="20000"/>
          </a:bodyPr>
          <a:lstStyle/>
          <a:p>
            <a:r>
              <a:rPr lang="en-US" dirty="0" smtClean="0"/>
              <a:t>"My three decades of experience in public service, my tireless commitment to the people of this community, and my willingness to reach across the aisle and cooperate with the opposition, make me the ideal candidate for your mayor.”</a:t>
            </a:r>
          </a:p>
          <a:p>
            <a:r>
              <a:rPr lang="en-US" dirty="0" smtClean="0"/>
              <a:t>"The veterinarian says that an Australian shepherd will be the perfect match for our active </a:t>
            </a:r>
            <a:r>
              <a:rPr lang="en-US" dirty="0" err="1" smtClean="0"/>
              <a:t>lifestyle.""If</a:t>
            </a:r>
            <a:r>
              <a:rPr lang="en-US" dirty="0" smtClean="0"/>
              <a:t> his years as a Marine taught him anything, it’s that caution is the best policy in this sort of situation.”</a:t>
            </a:r>
          </a:p>
          <a:p>
            <a:r>
              <a:rPr lang="en-US" dirty="0" smtClean="0"/>
              <a:t>"You know me – I’ve taught Sunday School at your church for years, babysat your children, and served as a playground director for many summers.”</a:t>
            </a:r>
          </a:p>
          <a:p>
            <a:r>
              <a:rPr lang="en-US" dirty="0" smtClean="0"/>
              <a:t>"Our expertise in roofing contracting is evidenced not only by our 100 years in the business and our staff of qualified technicians, but in the decades of satisfied customers who have come to expect nothing but the best.”</a:t>
            </a:r>
          </a:p>
          <a:p>
            <a:r>
              <a:rPr lang="en-US" dirty="0" smtClean="0"/>
              <a:t>"He is a forensics and ballistics expert for the federal government – if anyone’s qualified to determine the murder weapon, it’s him.”</a:t>
            </a:r>
          </a:p>
          <a:p>
            <a:r>
              <a:rPr lang="en-US" dirty="0" smtClean="0"/>
              <a:t>"Based on the dozens of archaeological expeditions I’ve made all over the world, I am confident that those potsherds are Mesopotamian in origin.”</a:t>
            </a:r>
          </a:p>
          <a:p>
            <a:r>
              <a:rPr lang="en-US" dirty="0" smtClean="0"/>
              <a:t>"If my age doesn’t convince you that my opinion matters, at least consider that I am your grandfather and I love you dearly."</a:t>
            </a:r>
            <a:endParaRPr lang="en-US" dirty="0"/>
          </a:p>
        </p:txBody>
      </p:sp>
      <p:pic>
        <p:nvPicPr>
          <p:cNvPr id="5" name="Picture 4"/>
          <p:cNvPicPr>
            <a:picLocks noChangeAspect="1"/>
          </p:cNvPicPr>
          <p:nvPr/>
        </p:nvPicPr>
        <p:blipFill>
          <a:blip r:embed="rId2"/>
          <a:stretch>
            <a:fillRect/>
          </a:stretch>
        </p:blipFill>
        <p:spPr>
          <a:xfrm>
            <a:off x="3384550" y="7241"/>
            <a:ext cx="1862204" cy="199166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023" y="1999981"/>
            <a:ext cx="8620656" cy="5244180"/>
          </a:xfrm>
        </p:spPr>
        <p:txBody>
          <a:bodyPr>
            <a:normAutofit fontScale="55000" lnSpcReduction="20000"/>
          </a:bodyPr>
          <a:lstStyle/>
          <a:p>
            <a:r>
              <a:rPr lang="en-US" dirty="0" smtClean="0"/>
              <a:t>"The data is perfectly clear: this investment has consistently turned a profit year-over-year, even in spite of market declines in other areas.”</a:t>
            </a:r>
          </a:p>
          <a:p>
            <a:r>
              <a:rPr lang="en-US" dirty="0" smtClean="0"/>
              <a:t>"Ladies and gentlemen of the jury: we have not only the fingerprints, the lack of an alibi, a clear motive, and an expressed desire to commit the robbery… We also have video of the suspect breaking in. The case could not be more open and shut.”</a:t>
            </a:r>
          </a:p>
          <a:p>
            <a:r>
              <a:rPr lang="en-US" dirty="0" smtClean="0"/>
              <a:t>"It’s a matter of common sense that people deserve to be treated equally. The Constitution calls it ‘self-evident.’ Why, then, should I have been denied a seat because of my disability?”</a:t>
            </a:r>
          </a:p>
          <a:p>
            <a:r>
              <a:rPr lang="en-US" dirty="0" smtClean="0"/>
              <a:t>"More than one hundred peer-reviewed studies have been conducted over the past decade, and none of them suggests that this is an effective treatment for hair loss.”</a:t>
            </a:r>
          </a:p>
          <a:p>
            <a:r>
              <a:rPr lang="en-US" dirty="0" smtClean="0"/>
              <a:t>"Private demand for the product has tapered off for the past three years, and this year’s sales figures are at an all-time low. It’s time to research other options.”</a:t>
            </a:r>
          </a:p>
          <a:p>
            <a:r>
              <a:rPr lang="en-US" dirty="0"/>
              <a:t>Nuclear power plants generate dangerous nuclear waste, the new power plant they're planning to build in our community is a nuclear power plant. So the new power plant will be dangerous.</a:t>
            </a:r>
            <a:r>
              <a:rPr lang="en-US" dirty="0" smtClean="0"/>
              <a:t> </a:t>
            </a:r>
          </a:p>
          <a:p>
            <a:r>
              <a:rPr lang="en-US" dirty="0" smtClean="0"/>
              <a:t>Republicans </a:t>
            </a:r>
            <a:r>
              <a:rPr lang="en-US" dirty="0"/>
              <a:t>favor deregulation. John McCain is a Republican, so he will pursue a policy of deregulation if elected.</a:t>
            </a:r>
            <a:r>
              <a:rPr lang="en-US" dirty="0" smtClean="0"/>
              <a:t> </a:t>
            </a:r>
            <a:r>
              <a:rPr lang="en-US" dirty="0"/>
              <a:t>Democrats like to "tax and spend." Barack Obama is a Democrat, so he's going to raise our taxes if elected</a:t>
            </a:r>
            <a:r>
              <a:rPr lang="en-US" dirty="0" smtClean="0"/>
              <a:t>.</a:t>
            </a:r>
          </a:p>
          <a:p>
            <a:r>
              <a:rPr lang="en-US" dirty="0" smtClean="0"/>
              <a:t>Definitions: </a:t>
            </a:r>
            <a:r>
              <a:rPr lang="en-US" dirty="0"/>
              <a:t>The president is a socialist.</a:t>
            </a:r>
            <a:r>
              <a:rPr lang="en-US" dirty="0" smtClean="0"/>
              <a:t> </a:t>
            </a:r>
            <a:r>
              <a:rPr lang="en-US" dirty="0"/>
              <a:t>Marriage is a union between a man and a woman.</a:t>
            </a:r>
            <a:r>
              <a:rPr lang="en-US" dirty="0" smtClean="0"/>
              <a:t> </a:t>
            </a:r>
            <a:r>
              <a:rPr lang="en-US" dirty="0"/>
              <a:t>Last year's Super Bowl game was extremely boring.</a:t>
            </a:r>
            <a:r>
              <a:rPr lang="en-US" dirty="0" smtClean="0"/>
              <a:t> </a:t>
            </a:r>
            <a:endParaRPr lang="en-US" dirty="0"/>
          </a:p>
        </p:txBody>
      </p:sp>
      <p:pic>
        <p:nvPicPr>
          <p:cNvPr id="5" name="Picture 4"/>
          <p:cNvPicPr>
            <a:picLocks noChangeAspect="1"/>
          </p:cNvPicPr>
          <p:nvPr/>
        </p:nvPicPr>
        <p:blipFill>
          <a:blip r:embed="rId2"/>
          <a:stretch>
            <a:fillRect/>
          </a:stretch>
        </p:blipFill>
        <p:spPr>
          <a:xfrm>
            <a:off x="3509172" y="0"/>
            <a:ext cx="2969972" cy="199998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540" y="1634397"/>
            <a:ext cx="8220854" cy="5738026"/>
          </a:xfrm>
        </p:spPr>
        <p:txBody>
          <a:bodyPr>
            <a:noAutofit/>
          </a:bodyPr>
          <a:lstStyle/>
          <a:p>
            <a:r>
              <a:rPr lang="en-US" sz="1400" dirty="0" smtClean="0"/>
              <a:t>"I’m not just invested in this community – I love every building,</a:t>
            </a:r>
          </a:p>
          <a:p>
            <a:r>
              <a:rPr lang="en-US" sz="1400" dirty="0" smtClean="0"/>
              <a:t> every business, every hard-working member of this town.”</a:t>
            </a:r>
          </a:p>
          <a:p>
            <a:r>
              <a:rPr lang="en-US" sz="1400" dirty="0" smtClean="0"/>
              <a:t>"There’s no price that can be placed on peace of mind. Our advanced security systems will protect the well-being of your family so that you can sleep soundly at night.”</a:t>
            </a:r>
          </a:p>
          <a:p>
            <a:r>
              <a:rPr lang="en-US" sz="1400" dirty="0" smtClean="0"/>
              <a:t>"Where would we be without this tradition? Ever since our forefathers landed at Plymouth Rock, we’ve celebrated Thanksgiving without fail, making more than cherished recipes. We’ve made memories.”</a:t>
            </a:r>
          </a:p>
          <a:p>
            <a:r>
              <a:rPr lang="en-US" sz="1400" dirty="0" smtClean="0"/>
              <a:t>"They’ve worked against everything we’ve worked so hard to build, and they don’t care who gets hurt in the process. Make no mistake, they’re the enemy, and they won’t stop until we’re all destroyed.”</a:t>
            </a:r>
          </a:p>
          <a:p>
            <a:r>
              <a:rPr lang="en-US" sz="1400" dirty="0" smtClean="0"/>
              <a:t>"Don’t be the last person on the block to have their lawn treated – you don’t want to be the laughing stock of your community!”</a:t>
            </a:r>
          </a:p>
          <a:p>
            <a:r>
              <a:rPr lang="en-US" sz="1400" dirty="0" smtClean="0"/>
              <a:t>"You should consider another route. I heard that that street is far more dangerous and ominous at night than during the daytime.”</a:t>
            </a:r>
          </a:p>
          <a:p>
            <a:r>
              <a:rPr lang="en-US" sz="1400" dirty="0" smtClean="0"/>
              <a:t>"You’ll make the right decision because you have something that not many people do: you have heart.”</a:t>
            </a:r>
          </a:p>
          <a:p>
            <a:r>
              <a:rPr lang="en-US" sz="1400" dirty="0" smtClean="0"/>
              <a:t>"After years of this type of disrespect from your boss, countless hours wasted, birthdays missed… it’s time that you took a stand.”</a:t>
            </a:r>
          </a:p>
          <a:p>
            <a:r>
              <a:rPr lang="en-US" sz="1400" dirty="0" smtClean="0"/>
              <a:t>"Better men than us have fought and died to preserve this great nation. Now is our turn to return the favor. For God and country, gentlemen!”</a:t>
            </a:r>
          </a:p>
          <a:p>
            <a:r>
              <a:rPr lang="en-US" sz="1400" dirty="0" smtClean="0"/>
              <a:t>"You will never be satisfied in life if you don’t seize this opportunity. Do you want to live the rest of your years yearning to know what would have happened if you just jumped when you had the chance?"</a:t>
            </a:r>
            <a:endParaRPr lang="en-US" sz="1400" dirty="0"/>
          </a:p>
        </p:txBody>
      </p:sp>
      <p:pic>
        <p:nvPicPr>
          <p:cNvPr id="4" name="Picture 3"/>
          <p:cNvPicPr>
            <a:picLocks noChangeAspect="1"/>
          </p:cNvPicPr>
          <p:nvPr/>
        </p:nvPicPr>
        <p:blipFill>
          <a:blip r:embed="rId2"/>
          <a:stretch>
            <a:fillRect/>
          </a:stretch>
        </p:blipFill>
        <p:spPr>
          <a:xfrm>
            <a:off x="5442116" y="0"/>
            <a:ext cx="2036532" cy="203653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Pre-Reading “Jim Crow Policing”</a:t>
            </a:r>
            <a:endParaRPr lang="en-US" dirty="0"/>
          </a:p>
        </p:txBody>
      </p:sp>
      <p:sp>
        <p:nvSpPr>
          <p:cNvPr id="3" name="Content Placeholder 2"/>
          <p:cNvSpPr>
            <a:spLocks noGrp="1"/>
          </p:cNvSpPr>
          <p:nvPr>
            <p:ph idx="1"/>
          </p:nvPr>
        </p:nvSpPr>
        <p:spPr/>
        <p:txBody>
          <a:bodyPr>
            <a:normAutofit lnSpcReduction="10000"/>
          </a:bodyPr>
          <a:lstStyle/>
          <a:p>
            <a:r>
              <a:rPr lang="en-US" dirty="0" smtClean="0"/>
              <a:t>When and where was this essay published? By whom was it written?</a:t>
            </a:r>
          </a:p>
          <a:p>
            <a:r>
              <a:rPr lang="en-US" dirty="0" smtClean="0"/>
              <a:t>What do you think this essay will discuss?  What do you think the writer wants you to believe?</a:t>
            </a:r>
          </a:p>
          <a:p>
            <a:r>
              <a:rPr lang="en-US" dirty="0" smtClean="0"/>
              <a:t>What ideas do you think the writer will attempt to present?</a:t>
            </a:r>
          </a:p>
          <a:p>
            <a:r>
              <a:rPr lang="en-US" dirty="0" smtClean="0"/>
              <a:t>Turn the title into a question for you to answer after you have read the essay.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459</TotalTime>
  <Words>1030</Words>
  <Application>Microsoft Macintosh PowerPoint</Application>
  <PresentationFormat>On-screen Show (4:3)</PresentationFormat>
  <Paragraphs>38</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Pre-Reading “Jim Crow Policing”</vt:lpstr>
    </vt:vector>
  </TitlesOfParts>
  <Company>WUSD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dc:creator>
  <cp:lastModifiedBy>Tim</cp:lastModifiedBy>
  <cp:revision>1</cp:revision>
  <dcterms:created xsi:type="dcterms:W3CDTF">2015-01-09T15:54:25Z</dcterms:created>
  <dcterms:modified xsi:type="dcterms:W3CDTF">2015-01-09T23:34:19Z</dcterms:modified>
</cp:coreProperties>
</file>