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8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70" r:id="rId13"/>
    <p:sldId id="266" r:id="rId14"/>
    <p:sldId id="267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C40B-7787-D446-817D-DB13610FD9F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7B7F-3A42-E948-8379-9BD65FE6D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C40B-7787-D446-817D-DB13610FD9F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7B7F-3A42-E948-8379-9BD65FE6D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C40B-7787-D446-817D-DB13610FD9F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7B7F-3A42-E948-8379-9BD65FE6D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C40B-7787-D446-817D-DB13610FD9F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7B7F-3A42-E948-8379-9BD65FE6D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C40B-7787-D446-817D-DB13610FD9F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7B7F-3A42-E948-8379-9BD65FE6D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C40B-7787-D446-817D-DB13610FD9F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7B7F-3A42-E948-8379-9BD65FE6D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C40B-7787-D446-817D-DB13610FD9F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7B7F-3A42-E948-8379-9BD65FE6D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C40B-7787-D446-817D-DB13610FD9F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7B7F-3A42-E948-8379-9BD65FE6D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C40B-7787-D446-817D-DB13610FD9F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7B7F-3A42-E948-8379-9BD65FE6D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C40B-7787-D446-817D-DB13610FD9F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7B7F-3A42-E948-8379-9BD65FE6D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C40B-7787-D446-817D-DB13610FD9F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7B7F-3A42-E948-8379-9BD65FE6D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2C40B-7787-D446-817D-DB13610FD9FE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57B7F-3A42-E948-8379-9BD65FE6D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2210"/>
          </a:xfrm>
        </p:spPr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73" y="1256322"/>
            <a:ext cx="8724677" cy="535662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571" b="1" dirty="0" smtClean="0"/>
              <a:t>Introduce the quote with a complete sentence and a colon</a:t>
            </a:r>
          </a:p>
          <a:p>
            <a:pPr marL="514350" indent="-514350">
              <a:buNone/>
            </a:pPr>
            <a:endParaRPr lang="en-US" b="1" i="1" dirty="0" smtClean="0"/>
          </a:p>
          <a:p>
            <a:pPr marL="514350" indent="-514350">
              <a:buNone/>
            </a:pPr>
            <a:r>
              <a:rPr lang="en-US" b="1" i="1" dirty="0" smtClean="0"/>
              <a:t> </a:t>
            </a:r>
            <a:r>
              <a:rPr lang="en-US" sz="3000" b="1" i="1" dirty="0" smtClean="0"/>
              <a:t>(complete sentence) : “____________________” (   ). </a:t>
            </a:r>
          </a:p>
          <a:p>
            <a:pPr marL="514350" indent="-514350">
              <a:buNone/>
            </a:pPr>
            <a:endParaRPr lang="en-US" sz="3000" b="1" i="1" dirty="0" smtClean="0"/>
          </a:p>
          <a:p>
            <a:pPr marL="514350" indent="-514350">
              <a:buNone/>
            </a:pPr>
            <a:r>
              <a:rPr lang="en-US" sz="2400" b="1" i="1" dirty="0" smtClean="0"/>
              <a:t>            Your lead              Capital letter              In-text Citation</a:t>
            </a:r>
          </a:p>
          <a:p>
            <a:pPr marL="514350" indent="-514350">
              <a:buNone/>
            </a:pPr>
            <a:endParaRPr lang="en-US" sz="2400" b="1" i="1" dirty="0" smtClean="0"/>
          </a:p>
          <a:p>
            <a:pPr marL="514350" indent="-514350">
              <a:buNone/>
            </a:pPr>
            <a:r>
              <a:rPr lang="en-US" sz="2400" b="1" i="1" dirty="0" smtClean="0"/>
              <a:t>                    Use a colon           Complete sentence of a quote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352857" y="4224557"/>
            <a:ext cx="648869" cy="138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3748003" y="4217654"/>
            <a:ext cx="648870" cy="276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2174220" y="3955390"/>
            <a:ext cx="1532435" cy="14357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399410" y="3907025"/>
            <a:ext cx="731658" cy="6488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4555559" y="4542097"/>
            <a:ext cx="1532436" cy="2622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Two Examples:</a:t>
            </a:r>
          </a:p>
          <a:p>
            <a:pPr>
              <a:buNone/>
            </a:pPr>
            <a:r>
              <a:rPr lang="en-US" b="1" i="1" dirty="0" smtClean="0"/>
              <a:t>Furthermore, research indicates that "coed schools show </a:t>
            </a:r>
            <a:r>
              <a:rPr lang="en-US" b="1" i="1" dirty="0" smtClean="0"/>
              <a:t>an inherent </a:t>
            </a:r>
            <a:r>
              <a:rPr lang="en-US" b="1" i="1" dirty="0" smtClean="0"/>
              <a:t>and often inadvertent bias against females in textbooks</a:t>
            </a:r>
            <a:r>
              <a:rPr lang="en-US" b="1" i="1" dirty="0" smtClean="0"/>
              <a:t>, teaching </a:t>
            </a:r>
            <a:r>
              <a:rPr lang="en-US" b="1" i="1" dirty="0" smtClean="0"/>
              <a:t>techniques, and standardized tests" (</a:t>
            </a:r>
            <a:r>
              <a:rPr lang="en-US" b="1" i="1" dirty="0" err="1" smtClean="0"/>
              <a:t>Sajbel</a:t>
            </a:r>
            <a:r>
              <a:rPr lang="en-US" b="1" i="1" dirty="0" smtClean="0"/>
              <a:t> 91).</a:t>
            </a:r>
          </a:p>
          <a:p>
            <a:pPr>
              <a:buNone/>
            </a:pPr>
            <a:r>
              <a:rPr lang="en-US" b="1" dirty="0" smtClean="0"/>
              <a:t>For instance, distractions are eliminated when the sexes are separated, thereby allowing students to "think about something besides their hormones" (Hancock 76).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Canals states that </a:t>
            </a:r>
            <a:r>
              <a:rPr lang="en-US" dirty="0" smtClean="0"/>
              <a:t>“health </a:t>
            </a:r>
            <a:r>
              <a:rPr lang="en-US" dirty="0" smtClean="0"/>
              <a:t>professionals should encourage future mothers and their families to eliminate or reduce tobacco consumption” (</a:t>
            </a:r>
            <a:r>
              <a:rPr lang="en-US" dirty="0" err="1" smtClean="0"/>
              <a:t>ScienceDaily</a:t>
            </a:r>
            <a:r>
              <a:rPr lang="en-US" dirty="0" smtClean="0"/>
              <a:t>, 2).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could we divide the quote with the explanatory phrase?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Santiago overcomes the loss of the marlin when he </a:t>
            </a:r>
            <a:r>
              <a:rPr lang="en-US" dirty="0" smtClean="0"/>
              <a:t>says that “man </a:t>
            </a:r>
            <a:r>
              <a:rPr lang="en-US" dirty="0" smtClean="0"/>
              <a:t>is not made for defeat… A man can be destroyed but not </a:t>
            </a:r>
            <a:r>
              <a:rPr lang="en-US" dirty="0" smtClean="0"/>
              <a:t>defeated” </a:t>
            </a:r>
            <a:r>
              <a:rPr lang="en-US" dirty="0" smtClean="0"/>
              <a:t>(Hemingway, 103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 startAt="4"/>
            </a:pPr>
            <a:r>
              <a:rPr lang="en-US" sz="3500" b="1" dirty="0" smtClean="0"/>
              <a:t>Use short quotations – only a few words – as a part of your own sentence</a:t>
            </a:r>
          </a:p>
          <a:p>
            <a:pPr marL="514350" indent="-514350">
              <a:buAutoNum type="arabicPeriod" startAt="4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</a:t>
            </a:r>
            <a:r>
              <a:rPr lang="en-US" sz="2400" dirty="0" smtClean="0"/>
              <a:t>your lead                      your finish          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i="1" dirty="0" smtClean="0"/>
              <a:t>(fragment) “_________” (fragment) (   ).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              </a:t>
            </a:r>
            <a:r>
              <a:rPr lang="en-US" sz="2400" dirty="0" smtClean="0"/>
              <a:t>partial quote                in-text citation</a:t>
            </a:r>
          </a:p>
          <a:p>
            <a:pPr marL="514350" indent="-51435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1276928" y="3927734"/>
            <a:ext cx="717899" cy="69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4610803" y="3851807"/>
            <a:ext cx="717900" cy="220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2747148" y="5080513"/>
            <a:ext cx="648870" cy="414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6205268" y="4894148"/>
            <a:ext cx="648871" cy="4141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Despite the overwhelming </a:t>
            </a:r>
            <a:r>
              <a:rPr lang="en-US" dirty="0" smtClean="0"/>
              <a:t>amount of </a:t>
            </a:r>
            <a:r>
              <a:rPr lang="en-US" dirty="0" smtClean="0"/>
              <a:t>studies that </a:t>
            </a:r>
            <a:r>
              <a:rPr lang="en-US" dirty="0" smtClean="0"/>
              <a:t>show</a:t>
            </a:r>
            <a:r>
              <a:rPr lang="en-US" dirty="0" smtClean="0"/>
              <a:t> smoking is harmful “</a:t>
            </a:r>
            <a:r>
              <a:rPr lang="en-US" dirty="0" smtClean="0"/>
              <a:t>11% and 30</a:t>
            </a:r>
            <a:r>
              <a:rPr lang="en-US" dirty="0" smtClean="0"/>
              <a:t>% </a:t>
            </a:r>
            <a:r>
              <a:rPr lang="en-US" dirty="0" smtClean="0"/>
              <a:t>of women who are pregnant smoke or are exposed to second hand smoke, </a:t>
            </a:r>
            <a:r>
              <a:rPr lang="en-US" dirty="0" smtClean="0"/>
              <a:t>respectively,” proving that research alone cannot dissuade the masses.  </a:t>
            </a:r>
            <a:r>
              <a:rPr lang="en-US" dirty="0" smtClean="0"/>
              <a:t>(</a:t>
            </a:r>
            <a:r>
              <a:rPr lang="en-US" dirty="0" err="1" smtClean="0"/>
              <a:t>ScienceDaily</a:t>
            </a:r>
            <a:r>
              <a:rPr lang="en-US" dirty="0" smtClean="0"/>
              <a:t>, 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the mutilated fish tied to the side of his seine, </a:t>
            </a:r>
            <a:r>
              <a:rPr lang="en-US" dirty="0" smtClean="0"/>
              <a:t>Santiago is “destroyed </a:t>
            </a:r>
            <a:r>
              <a:rPr lang="en-US" dirty="0" smtClean="0"/>
              <a:t>but not </a:t>
            </a:r>
            <a:r>
              <a:rPr lang="en-US" dirty="0" smtClean="0"/>
              <a:t>defeated”  showing </a:t>
            </a:r>
            <a:r>
              <a:rPr lang="en-US" dirty="0" smtClean="0"/>
              <a:t>us that the true measure of a person is in his or her strength of will and ability to press </a:t>
            </a:r>
            <a:r>
              <a:rPr lang="en-US" dirty="0" smtClean="0"/>
              <a:t>on. (</a:t>
            </a:r>
            <a:r>
              <a:rPr lang="en-US" dirty="0" smtClean="0"/>
              <a:t>Hemingway, 103)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097" y="1256322"/>
            <a:ext cx="8410703" cy="534282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Two Examples:</a:t>
            </a:r>
          </a:p>
          <a:p>
            <a:pPr marL="514350" indent="-514350">
              <a:buNone/>
            </a:pPr>
            <a:r>
              <a:rPr lang="en-US" b="1" dirty="0" smtClean="0"/>
              <a:t>	As one teacher noted, favoritism is also an issue in coed classes: "Any teacher can easily get sucked into favoring the boys. You get a thrill from involving a boy who's going to be disruptive; you don't get the same payoff from involving girls who are going to be quiet" (</a:t>
            </a:r>
            <a:r>
              <a:rPr lang="en-US" b="1" dirty="0" err="1" smtClean="0"/>
              <a:t>Sajbel</a:t>
            </a:r>
            <a:r>
              <a:rPr lang="en-US" b="1" dirty="0" smtClean="0"/>
              <a:t> 39).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	Many times teachers tolerate disruptive behavior in boys but discourage the same behavior in girls: </a:t>
            </a:r>
          </a:p>
          <a:p>
            <a:pPr marL="514350" indent="-514350">
              <a:buNone/>
            </a:pPr>
            <a:r>
              <a:rPr lang="en-US" b="1" dirty="0" smtClean="0"/>
              <a:t>		“Researchers Myra and David </a:t>
            </a:r>
            <a:r>
              <a:rPr lang="en-US" b="1" dirty="0" err="1" smtClean="0"/>
              <a:t>Sadker</a:t>
            </a:r>
            <a:r>
              <a:rPr lang="en-US" b="1" dirty="0" smtClean="0"/>
              <a:t> found that when 	boys blurt an answer without being called on, teachers 	listen. When girls call out, teachers tell them to raise 	their hands if they wanted to speak” (</a:t>
            </a:r>
            <a:r>
              <a:rPr lang="en-US" b="1" dirty="0" err="1" smtClean="0"/>
              <a:t>Palar</a:t>
            </a:r>
            <a:r>
              <a:rPr lang="en-US" b="1" dirty="0" smtClean="0"/>
              <a:t> 40).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8404"/>
          </a:xfrm>
        </p:spPr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296" y="1076848"/>
            <a:ext cx="8519503" cy="5356626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Scientists have found that nicotine can have a detrimental effect on newborns that will continue to affect them for the rest of their lives:  “Children of passive smoking mothers have poor motor development and those of smoking mothers have less ability to regulate </a:t>
            </a:r>
            <a:r>
              <a:rPr lang="en-US" dirty="0" err="1" smtClean="0"/>
              <a:t>behaviorand</a:t>
            </a:r>
            <a:r>
              <a:rPr lang="en-US" dirty="0" smtClean="0"/>
              <a:t> responses in physiological, sensor, motor, and attention terms” (</a:t>
            </a:r>
            <a:r>
              <a:rPr lang="en-US" dirty="0" err="1" smtClean="0"/>
              <a:t>ScienceDaily</a:t>
            </a:r>
            <a:r>
              <a:rPr lang="en-US" dirty="0" smtClean="0"/>
              <a:t>, 1).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2210"/>
          </a:xfrm>
        </p:spPr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the mutilated fish tied to the side of his seine, Santiago shows us that the true measure of a person is in his or her strength of will and ability to press on: “</a:t>
            </a:r>
            <a:r>
              <a:rPr lang="en-US" dirty="0" smtClean="0"/>
              <a:t>But man is not made for defeat… A man can be destroyed but not defeated.” (Hemingway, 103)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102" y="1380574"/>
            <a:ext cx="8709234" cy="503909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sz="3500" b="1" dirty="0" smtClean="0"/>
              <a:t>Use an introductory or explanatory phrase, but not a complete sentence, separated from the quotation with a comma.</a:t>
            </a:r>
          </a:p>
          <a:p>
            <a:pPr>
              <a:buNone/>
            </a:pPr>
            <a:r>
              <a:rPr lang="en-US" b="1" i="1" dirty="0" smtClean="0"/>
              <a:t>              </a:t>
            </a:r>
            <a:r>
              <a:rPr lang="en-US" sz="2400" b="1" i="1" dirty="0" smtClean="0"/>
              <a:t>Your lead                                                        Use comma</a:t>
            </a:r>
          </a:p>
          <a:p>
            <a:pPr>
              <a:buNone/>
            </a:pPr>
            <a:r>
              <a:rPr lang="en-US" sz="2400" b="1" i="1" dirty="0" smtClean="0"/>
              <a:t>      </a:t>
            </a:r>
          </a:p>
          <a:p>
            <a:pPr>
              <a:buNone/>
            </a:pPr>
            <a:r>
              <a:rPr lang="en-US" b="1" i="1" dirty="0" smtClean="0"/>
              <a:t>Introductory phrase (synonyms for said),  “_____________” (   ).</a:t>
            </a:r>
          </a:p>
          <a:p>
            <a:pPr>
              <a:buNone/>
            </a:pPr>
            <a:r>
              <a:rPr lang="en-US" sz="2400" b="1" i="1" dirty="0" smtClean="0"/>
              <a:t>                                                                Internal citation</a:t>
            </a:r>
          </a:p>
          <a:p>
            <a:pPr>
              <a:buNone/>
            </a:pPr>
            <a:r>
              <a:rPr lang="en-US" sz="2400" b="1" i="1" dirty="0" smtClean="0"/>
              <a:t>Capital letter       Use partial or complete quote      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9821"/>
          </a:xfrm>
        </p:spPr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808420" y="3768966"/>
            <a:ext cx="57984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6792367" y="3769371"/>
            <a:ext cx="827551" cy="248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648812" y="5329015"/>
            <a:ext cx="538424" cy="414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2643615" y="5142650"/>
            <a:ext cx="538425" cy="4141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4307119" y="4887232"/>
            <a:ext cx="372732" cy="193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4667"/>
            <a:ext cx="8436673" cy="40726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An Example:</a:t>
            </a:r>
          </a:p>
          <a:p>
            <a:pPr>
              <a:buNone/>
            </a:pPr>
            <a:r>
              <a:rPr lang="en-US" b="1" dirty="0" smtClean="0"/>
              <a:t>Myra and David </a:t>
            </a:r>
            <a:r>
              <a:rPr lang="en-US" b="1" dirty="0" err="1" smtClean="0"/>
              <a:t>Sadker</a:t>
            </a:r>
            <a:r>
              <a:rPr lang="en-US" b="1" dirty="0" smtClean="0"/>
              <a:t>, authors of Failing at Fairness, commented, "An intrinsic gender bias [exists] in coed schools, resulting in a new interest in all-girls educational institutions” (</a:t>
            </a:r>
            <a:r>
              <a:rPr lang="en-US" b="1" dirty="0" err="1" smtClean="0"/>
              <a:t>Sajbel</a:t>
            </a:r>
            <a:r>
              <a:rPr lang="en-US" b="1" dirty="0" smtClean="0"/>
              <a:t>, 89).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9821"/>
          </a:xfrm>
        </p:spPr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According to the scientists,</a:t>
            </a:r>
            <a:r>
              <a:rPr lang="en-US" dirty="0" smtClean="0"/>
              <a:t> “[</a:t>
            </a:r>
            <a:r>
              <a:rPr lang="en-US" dirty="0" err="1" smtClean="0"/>
              <a:t>S]moking</a:t>
            </a:r>
            <a:r>
              <a:rPr lang="en-US" dirty="0" smtClean="0"/>
              <a:t> during pregnancy has been linked to many different problems like learning difficulties attention deficit disorder with hyperactivity, and even obesity” (</a:t>
            </a:r>
            <a:r>
              <a:rPr lang="en-US" dirty="0" err="1" smtClean="0"/>
              <a:t>ScienceDaily</a:t>
            </a:r>
            <a:r>
              <a:rPr lang="en-US" dirty="0" smtClean="0"/>
              <a:t>, 1).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5044"/>
          </a:xfrm>
        </p:spPr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Santiago overcomes the loss of the marlin when he says, “</a:t>
            </a:r>
            <a:r>
              <a:rPr lang="en-US" dirty="0" smtClean="0"/>
              <a:t>But man is not made for defeat… A man can be destroyed but not defeated.” (Hemingway, 103)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8850"/>
          </a:xfrm>
        </p:spPr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6940" cy="490230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3"/>
            </a:pPr>
            <a:r>
              <a:rPr lang="en-US" sz="3500" b="1" dirty="0" smtClean="0"/>
              <a:t>Make the quotation a part of your own sentence without any punctuation between your own words and the words you are quoting.</a:t>
            </a:r>
          </a:p>
          <a:p>
            <a:pPr marL="514350" indent="-514350">
              <a:buNone/>
            </a:pPr>
            <a:r>
              <a:rPr lang="en-US" sz="2400" i="1" dirty="0" smtClean="0"/>
              <a:t>             Your lead               “that,” “may”/”may not,” etc</a:t>
            </a:r>
            <a:r>
              <a:rPr lang="en-US" i="1" dirty="0" smtClean="0"/>
              <a:t>.  </a:t>
            </a:r>
          </a:p>
          <a:p>
            <a:pPr marL="514350" indent="-514350">
              <a:buNone/>
            </a:pPr>
            <a:endParaRPr lang="en-US" i="1" dirty="0" smtClean="0"/>
          </a:p>
          <a:p>
            <a:pPr marL="514350" indent="-514350">
              <a:buNone/>
            </a:pPr>
            <a:r>
              <a:rPr lang="en-US" b="1" i="1" dirty="0" smtClean="0"/>
              <a:t>(</a:t>
            </a:r>
            <a:r>
              <a:rPr lang="en-US" b="1" i="1" dirty="0" smtClean="0"/>
              <a:t>fragment) that “_____________” (    ).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sz="2400" dirty="0" smtClean="0"/>
              <a:t>        Lower case letter         Partial or complete      in-text citation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504705" y="4555894"/>
            <a:ext cx="842150" cy="138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622925" y="5370432"/>
            <a:ext cx="1021560" cy="7040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410634" y="5722478"/>
            <a:ext cx="70409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6619413" y="5557613"/>
            <a:ext cx="704092" cy="3313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3285560" y="4141721"/>
            <a:ext cx="1297657" cy="6488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6173</TotalTime>
  <Words>832</Words>
  <Application>Microsoft Macintosh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Quote Integration</vt:lpstr>
      <vt:lpstr>Quote Integration</vt:lpstr>
      <vt:lpstr>Quote Integration</vt:lpstr>
      <vt:lpstr>Quote Integration</vt:lpstr>
      <vt:lpstr>Quote Integration</vt:lpstr>
      <vt:lpstr>Quote Integration</vt:lpstr>
      <vt:lpstr>Quote Integration</vt:lpstr>
      <vt:lpstr>Quote Integration</vt:lpstr>
      <vt:lpstr>Quote Integration</vt:lpstr>
      <vt:lpstr>Quote Integration</vt:lpstr>
      <vt:lpstr>Quote Integration</vt:lpstr>
      <vt:lpstr>Quote Integration</vt:lpstr>
      <vt:lpstr>Quote Integration</vt:lpstr>
      <vt:lpstr>Quote Integration</vt:lpstr>
      <vt:lpstr>Quote Integration</vt:lpstr>
    </vt:vector>
  </TitlesOfParts>
  <Company>SFUSD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Quote Integration</dc:title>
  <dc:creator>Tim Mehew</dc:creator>
  <cp:lastModifiedBy>Tim</cp:lastModifiedBy>
  <cp:revision>3</cp:revision>
  <dcterms:created xsi:type="dcterms:W3CDTF">2014-11-13T17:00:20Z</dcterms:created>
  <dcterms:modified xsi:type="dcterms:W3CDTF">2014-11-17T23:52:34Z</dcterms:modified>
</cp:coreProperties>
</file>