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s/slide9.xml" ContentType="application/vnd.openxmlformats-officedocument.presentationml.slide+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3" r:id="rId8"/>
    <p:sldId id="265"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4" d="100"/>
          <a:sy n="84" d="100"/>
        </p:scale>
        <p:origin x="-9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64AF7-3D57-B24F-801D-95310C80C70F}" type="datetimeFigureOut">
              <a:rPr lang="en-US" smtClean="0"/>
              <a:t>11/19/14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C1AAD7-6024-B84E-B3AF-4936C3E68CE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64AF7-3D57-B24F-801D-95310C80C70F}" type="datetimeFigureOut">
              <a:rPr lang="en-US" smtClean="0"/>
              <a:t>11/19/14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1AAD7-6024-B84E-B3AF-4936C3E68CE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2776" y="237403"/>
            <a:ext cx="8729382" cy="6350549"/>
          </a:xfrm>
        </p:spPr>
        <p:txBody>
          <a:bodyPr/>
          <a:lstStyle/>
          <a:p>
            <a:pPr algn="l"/>
            <a:r>
              <a:rPr lang="en-US" dirty="0" smtClean="0">
                <a:solidFill>
                  <a:schemeClr val="tx1"/>
                </a:solidFill>
              </a:rPr>
              <a:t>Do Now:  November 19, 2014</a:t>
            </a:r>
          </a:p>
          <a:p>
            <a:pPr algn="l"/>
            <a:endParaRPr lang="en-US" dirty="0" smtClean="0">
              <a:solidFill>
                <a:schemeClr val="tx1"/>
              </a:solidFill>
            </a:endParaRPr>
          </a:p>
          <a:p>
            <a:pPr algn="l"/>
            <a:r>
              <a:rPr lang="en-US" dirty="0" smtClean="0">
                <a:solidFill>
                  <a:schemeClr val="tx1"/>
                </a:solidFill>
              </a:rPr>
              <a:t>Use your notes to complete the quote integration worksheet.  For Exercise 3 please use the following quote from </a:t>
            </a:r>
            <a:r>
              <a:rPr lang="en-US" u="sng" dirty="0" smtClean="0">
                <a:solidFill>
                  <a:schemeClr val="tx1"/>
                </a:solidFill>
              </a:rPr>
              <a:t>Old Man &amp; the Sea:</a:t>
            </a:r>
          </a:p>
          <a:p>
            <a:pPr algn="l"/>
            <a:endParaRPr lang="en-US" dirty="0" smtClean="0">
              <a:solidFill>
                <a:schemeClr val="tx1"/>
              </a:solidFill>
            </a:endParaRPr>
          </a:p>
          <a:p>
            <a:pPr algn="l"/>
            <a:r>
              <a:rPr lang="en-US" dirty="0" smtClean="0">
                <a:solidFill>
                  <a:schemeClr val="tx1"/>
                </a:solidFill>
              </a:rPr>
              <a:t>“I shouldn’t have gone out so far, fish…Neither for you nor for me.  I’m sorry, fish” (Hemingway, 110).</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 Strong Thesis Statement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Should be stated as a fact. </a:t>
            </a:r>
          </a:p>
          <a:p>
            <a:r>
              <a:rPr lang="en-US" dirty="0" smtClean="0"/>
              <a:t>Should be concise – stated as briefly as possible.</a:t>
            </a:r>
          </a:p>
          <a:p>
            <a:r>
              <a:rPr lang="en-US" dirty="0" smtClean="0"/>
              <a:t>Should be in past tense</a:t>
            </a:r>
          </a:p>
          <a:p>
            <a:r>
              <a:rPr lang="en-US" dirty="0" smtClean="0"/>
              <a:t>Written in third person – avoid “I,” “Me,” My,” “We” statements</a:t>
            </a:r>
          </a:p>
          <a:p>
            <a:r>
              <a:rPr lang="en-US" dirty="0" smtClean="0"/>
              <a:t>It should be as specific as your position allows</a:t>
            </a:r>
          </a:p>
          <a:p>
            <a:pPr lvl="1"/>
            <a:r>
              <a:rPr lang="en-US" dirty="0" smtClean="0"/>
              <a:t>Not specific enough:  School is good</a:t>
            </a:r>
          </a:p>
          <a:p>
            <a:pPr lvl="1"/>
            <a:r>
              <a:rPr lang="en-US" dirty="0" smtClean="0"/>
              <a:t>Specific:  Attending school regularly is the best way to become a successful communicator.</a:t>
            </a:r>
            <a:endParaRPr lang="en-US" dirty="0"/>
          </a:p>
          <a:p>
            <a:pPr marL="457200" lvl="1" indent="0">
              <a:buNone/>
            </a:pP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1707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Paragraphs</a:t>
            </a:r>
            <a:endParaRPr lang="en-US" dirty="0"/>
          </a:p>
        </p:txBody>
      </p:sp>
      <p:sp>
        <p:nvSpPr>
          <p:cNvPr id="3" name="Content Placeholder 2"/>
          <p:cNvSpPr>
            <a:spLocks noGrp="1"/>
          </p:cNvSpPr>
          <p:nvPr>
            <p:ph idx="1"/>
          </p:nvPr>
        </p:nvSpPr>
        <p:spPr/>
        <p:txBody>
          <a:bodyPr/>
          <a:lstStyle/>
          <a:p>
            <a:pPr marL="0" indent="0">
              <a:buNone/>
            </a:pPr>
            <a:r>
              <a:rPr lang="en-US" dirty="0" smtClean="0"/>
              <a:t>Generally speaking, introductory paragraphs consist of 3 statements.</a:t>
            </a:r>
          </a:p>
          <a:p>
            <a:pPr marL="514350" indent="-514350">
              <a:buAutoNum type="arabicPeriod"/>
            </a:pPr>
            <a:r>
              <a:rPr lang="en-US" dirty="0" smtClean="0"/>
              <a:t>A general statement about the topic of the paper</a:t>
            </a:r>
          </a:p>
          <a:p>
            <a:pPr marL="514350" indent="-514350">
              <a:buAutoNum type="arabicPeriod"/>
            </a:pPr>
            <a:r>
              <a:rPr lang="en-US" dirty="0" smtClean="0"/>
              <a:t>A bridge statement that links the previous statement to the topic covered in the essay.</a:t>
            </a:r>
          </a:p>
          <a:p>
            <a:pPr marL="514350" indent="-514350">
              <a:buAutoNum type="arabicPeriod"/>
            </a:pPr>
            <a:r>
              <a:rPr lang="en-US" dirty="0" smtClean="0"/>
              <a:t>A thesis statement that states their position  on the question posed in the prompt.</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31805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Introductory Paragraph</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An </a:t>
            </a:r>
            <a:r>
              <a:rPr lang="en-US" dirty="0"/>
              <a:t>old Chinese proverb states that "without trials and tribulations, no one can become a Buddha." The proverb points to the idea that we can never become truly great unless we experience suffering. To those of us who have lived in a land of peace and prosperity, this may seem an odd claim. However, if we take an honest look at those things that have most helped us grow as individuals, we will notice a clear pattern: Our most painful, difficult experiences are the ones that have truly stretched us. Just as on the physical plane our muscles must be strained and stretched, exercised and worked in order to be strengthened, so must we must face straining and trying circumstances if our characters are to grow strong. In his children's tale </a:t>
            </a:r>
            <a:r>
              <a:rPr lang="en-US" i="1" dirty="0"/>
              <a:t>The Hobbit, </a:t>
            </a:r>
            <a:r>
              <a:rPr lang="en-US" dirty="0"/>
              <a:t>J. R. R. Tolkien deals with this issue. He demonstrates in his novel that it is only by facing the sometimes overwhelming obstacles and difficulties of life that an individual can truly grow and reach his or her full potential. </a:t>
            </a:r>
            <a:endParaRPr lang="en-US" dirty="0" smtClean="0"/>
          </a:p>
          <a:p>
            <a:pPr marL="0" indent="0">
              <a:buNone/>
            </a:pP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48050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Introductory Paragraph</a:t>
            </a:r>
            <a:endParaRPr lang="en-US" dirty="0"/>
          </a:p>
        </p:txBody>
      </p:sp>
      <p:sp>
        <p:nvSpPr>
          <p:cNvPr id="3" name="Content Placeholder 2"/>
          <p:cNvSpPr>
            <a:spLocks noGrp="1"/>
          </p:cNvSpPr>
          <p:nvPr>
            <p:ph idx="1"/>
          </p:nvPr>
        </p:nvSpPr>
        <p:spPr>
          <a:xfrm>
            <a:off x="457199" y="1600200"/>
            <a:ext cx="8448665" cy="5013840"/>
          </a:xfrm>
        </p:spPr>
        <p:txBody>
          <a:bodyPr>
            <a:normAutofit fontScale="77500" lnSpcReduction="20000"/>
          </a:bodyPr>
          <a:lstStyle/>
          <a:p>
            <a:pPr>
              <a:buNone/>
            </a:pPr>
            <a:r>
              <a:rPr lang="en-US" dirty="0" smtClean="0"/>
              <a:t>		After the September 11, 2001 terrorist attacks on New York's World Trade Towers and the Pentagon, the debate surrounding racial profiling in airports intensified. Many people believed that profiling was the best way to identify possible terrorists, but many others worried about violations of civil liberties. While some airports began to target passengers based solely on their Middle Eastern origins, others instituted random searches instead. Neither of these techniques seems likely to eliminate terrorism. Now many experts in the government and in airport security are recommending the use of a national ID card or Safe Traveler Card. If every US citizen had such a card, airlines could screen for terrorists more effectively than they do now and avoid procedures that single out individuals solely on the basis of race.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Introductory Paragraph</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Fast</a:t>
            </a:r>
            <a:r>
              <a:rPr lang="en-US" dirty="0"/>
              <a:t>-food restaurants are becoming more and more popular in the United</a:t>
            </a:r>
            <a:r>
              <a:rPr lang="en-US" dirty="0" smtClean="0"/>
              <a:t> States</a:t>
            </a:r>
            <a:r>
              <a:rPr lang="en-US" dirty="0"/>
              <a:t>. The rapid pace of contemporary society and the need of those "on the </a:t>
            </a:r>
            <a:r>
              <a:rPr lang="en-US" dirty="0" smtClean="0"/>
              <a:t>go” for </a:t>
            </a:r>
            <a:r>
              <a:rPr lang="en-US" dirty="0"/>
              <a:t>quick meals bring the American public through the doors of fast-food restaurants</a:t>
            </a:r>
            <a:r>
              <a:rPr lang="en-US" dirty="0" smtClean="0"/>
              <a:t> in </a:t>
            </a:r>
            <a:r>
              <a:rPr lang="en-US" dirty="0"/>
              <a:t>ever-increasing numbers. No longer is the fast-food restaurant primarily a hangout</a:t>
            </a:r>
            <a:r>
              <a:rPr lang="en-US" dirty="0" smtClean="0"/>
              <a:t> for </a:t>
            </a:r>
            <a:r>
              <a:rPr lang="en-US" dirty="0"/>
              <a:t>teenagers. On the contrary, during recent years people of all ages have come </a:t>
            </a:r>
            <a:r>
              <a:rPr lang="en-US" dirty="0" smtClean="0"/>
              <a:t>to rely on </a:t>
            </a:r>
            <a:r>
              <a:rPr lang="en-US" dirty="0"/>
              <a:t>fast-food outlets as a means of satisfying their appetite for the all-American meal of</a:t>
            </a:r>
            <a:r>
              <a:rPr lang="en-US" dirty="0" smtClean="0"/>
              <a:t> hamburger</a:t>
            </a:r>
            <a:r>
              <a:rPr lang="en-US" dirty="0"/>
              <a:t>, French fries, and soft drink.</a:t>
            </a:r>
            <a:r>
              <a:rPr lang="en-US" dirty="0" smtClean="0"/>
              <a:t> Playing </a:t>
            </a:r>
            <a:r>
              <a:rPr lang="en-US" dirty="0"/>
              <a:t>host to such a mass of hungry drop-ins</a:t>
            </a:r>
            <a:r>
              <a:rPr lang="en-US" dirty="0" smtClean="0"/>
              <a:t> is </a:t>
            </a:r>
            <a:r>
              <a:rPr lang="en-US" dirty="0"/>
              <a:t>bound to put a strain on those who work in a fast-food restaurant.</a:t>
            </a:r>
            <a:r>
              <a:rPr lang="en-US" dirty="0" smtClean="0"/>
              <a:t> Of </a:t>
            </a:r>
            <a:r>
              <a:rPr lang="en-US" dirty="0"/>
              <a:t>the different</a:t>
            </a:r>
            <a:r>
              <a:rPr lang="en-US" dirty="0" smtClean="0"/>
              <a:t> types </a:t>
            </a:r>
            <a:r>
              <a:rPr lang="en-US" dirty="0"/>
              <a:t>of customers who frequent fast-food restaurants, some are more welcome than</a:t>
            </a:r>
            <a:r>
              <a:rPr lang="en-US" dirty="0" smtClean="0"/>
              <a:t> others</a:t>
            </a:r>
            <a:r>
              <a:rPr lang="en-US" dirty="0"/>
              <a:t>.</a:t>
            </a:r>
            <a:r>
              <a:rPr lang="en-US" dirty="0" smtClean="0"/>
              <a:t> In </a:t>
            </a:r>
            <a:r>
              <a:rPr lang="en-US" dirty="0"/>
              <a:t>particular, three types of customers become very familiar to those who</a:t>
            </a:r>
            <a:r>
              <a:rPr lang="en-US" dirty="0" smtClean="0"/>
              <a:t> must </a:t>
            </a:r>
            <a:r>
              <a:rPr lang="en-US" dirty="0"/>
              <a:t>serve them: the impatient ones, the picky ones, and--perhaps the salvation of the</a:t>
            </a:r>
            <a:r>
              <a:rPr lang="en-US" dirty="0" smtClean="0"/>
              <a:t> employees</a:t>
            </a:r>
            <a:r>
              <a:rPr lang="en-US" dirty="0"/>
              <a:t>--the easy-to-please ones.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Introductory Paragraph</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Heroism is such an inherent part of American Culture.  As a nation we idolize the New York City firefighters who risked their lives during 911, the soldiers fighting in Afghanistan and Iraq, and the Heroes of the American Revolution that gave birth to our country.  It is important that each of us have heroes in our lives to serve as a role models when our integrity is called into question.  Sometimes we are able to find heroes in books such as Santiago in </a:t>
            </a:r>
            <a:r>
              <a:rPr lang="en-US" u="sng" dirty="0" smtClean="0"/>
              <a:t>Old Man and the Sea</a:t>
            </a:r>
            <a:r>
              <a:rPr lang="en-US" dirty="0" smtClean="0"/>
              <a:t>.  If we are observant, however, we can see that heroes are abundant in our everyday lives.  My personal hero has always been my mother because she possesses the same characteristics Hemingway outlined for Santiago: determination, courage, and humility.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normAutofit/>
          </a:bodyPr>
          <a:lstStyle/>
          <a:p>
            <a:pPr>
              <a:buNone/>
            </a:pPr>
            <a:r>
              <a:rPr lang="en-US" b="1" dirty="0"/>
              <a:t>Body Paragraph #1</a:t>
            </a:r>
          </a:p>
          <a:p>
            <a:r>
              <a:rPr lang="en-US" dirty="0"/>
              <a:t>(a</a:t>
            </a:r>
            <a:r>
              <a:rPr lang="en-US" dirty="0" smtClean="0"/>
              <a:t>) Topic Sentence - to </a:t>
            </a:r>
            <a:r>
              <a:rPr lang="en-US" dirty="0"/>
              <a:t>state main</a:t>
            </a:r>
            <a:r>
              <a:rPr lang="en-US" dirty="0" smtClean="0"/>
              <a:t> idea</a:t>
            </a:r>
            <a:endParaRPr lang="en-US" dirty="0"/>
          </a:p>
          <a:p>
            <a:r>
              <a:rPr lang="en-US" dirty="0"/>
              <a:t>(</a:t>
            </a:r>
            <a:r>
              <a:rPr lang="en-US" dirty="0" err="1"/>
              <a:t>b</a:t>
            </a:r>
            <a:r>
              <a:rPr lang="en-US" dirty="0" smtClean="0"/>
              <a:t>) Concrete </a:t>
            </a:r>
            <a:r>
              <a:rPr lang="en-US" dirty="0"/>
              <a:t>detail</a:t>
            </a:r>
            <a:r>
              <a:rPr lang="en-US" dirty="0" smtClean="0"/>
              <a:t> or </a:t>
            </a:r>
            <a:r>
              <a:rPr lang="en-US" dirty="0"/>
              <a:t>‘evidence’</a:t>
            </a:r>
            <a:r>
              <a:rPr lang="en-US" dirty="0" smtClean="0"/>
              <a:t> to </a:t>
            </a:r>
            <a:r>
              <a:rPr lang="en-US" dirty="0"/>
              <a:t>support</a:t>
            </a:r>
            <a:r>
              <a:rPr lang="en-US" dirty="0" smtClean="0"/>
              <a:t> main </a:t>
            </a:r>
            <a:r>
              <a:rPr lang="en-US" dirty="0"/>
              <a:t>idea</a:t>
            </a:r>
            <a:endParaRPr lang="en-US" dirty="0" smtClean="0"/>
          </a:p>
          <a:p>
            <a:r>
              <a:rPr lang="en-US" dirty="0" smtClean="0"/>
              <a:t>(</a:t>
            </a:r>
            <a:r>
              <a:rPr lang="en-US" dirty="0" err="1" smtClean="0"/>
              <a:t>c</a:t>
            </a:r>
            <a:r>
              <a:rPr lang="en-US" dirty="0" smtClean="0"/>
              <a:t>) Analysis of this </a:t>
            </a:r>
            <a:r>
              <a:rPr lang="en-US" dirty="0"/>
              <a:t>evidence</a:t>
            </a:r>
          </a:p>
          <a:p>
            <a:r>
              <a:rPr lang="en-US" dirty="0"/>
              <a:t>(</a:t>
            </a:r>
            <a:r>
              <a:rPr lang="en-US" dirty="0" err="1"/>
              <a:t>d</a:t>
            </a:r>
            <a:r>
              <a:rPr lang="en-US" dirty="0" smtClean="0"/>
              <a:t>) Concrete </a:t>
            </a:r>
            <a:r>
              <a:rPr lang="en-US" dirty="0"/>
              <a:t>detail</a:t>
            </a:r>
          </a:p>
          <a:p>
            <a:r>
              <a:rPr lang="en-US" dirty="0"/>
              <a:t>(</a:t>
            </a:r>
            <a:r>
              <a:rPr lang="en-US" dirty="0" err="1"/>
              <a:t>e</a:t>
            </a:r>
            <a:r>
              <a:rPr lang="en-US" dirty="0" smtClean="0"/>
              <a:t>) Analysis</a:t>
            </a:r>
            <a:endParaRPr lang="en-US" dirty="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Body Paragraph</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Without determination one isn’t able to persevere through challenges they may face. Despite having wrestling the giant marlin for 3 days, his poor nourishment, and the onslaught of the </a:t>
            </a:r>
            <a:r>
              <a:rPr lang="en-US" dirty="0" err="1" smtClean="0"/>
              <a:t>Mako</a:t>
            </a:r>
            <a:r>
              <a:rPr lang="en-US" dirty="0" smtClean="0"/>
              <a:t> shark, Santiago is not ready to compromise his integrity.  As he continues to stave-off the shark with one hand, and fight the marlin with the other he observes that “[a] man can be destroyed but not defeated” in an attempt to fuel his continued struggle (Hemingway, 103).   While in college I struggled with a professor who seemed determined to fail me.  It had such a profound effect on me that it made me question my desire to continue.  My mom took time from work to pay me a visit and comfort me with the old adage “this too shall pass” and that I would soon be moving to new classes and eventually my degree.  She had always lived by this credo and passing this knowledge to me was a heroic endeavor.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TotalTime>
  <Words>1116</Words>
  <Application>Microsoft Macintosh PowerPoint</Application>
  <PresentationFormat>On-screen Show (4:3)</PresentationFormat>
  <Paragraphs>35</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Slide 1</vt:lpstr>
      <vt:lpstr>Tips for a Strong Thesis Statement</vt:lpstr>
      <vt:lpstr>Introductory Paragraphs</vt:lpstr>
      <vt:lpstr>Sample Introductory Paragraph</vt:lpstr>
      <vt:lpstr>Sample Introductory Paragraph</vt:lpstr>
      <vt:lpstr>Sample Introductory Paragraph</vt:lpstr>
      <vt:lpstr>Sample Introductory Paragraph</vt:lpstr>
      <vt:lpstr>Body Paragraphs</vt:lpstr>
      <vt:lpstr>Sample Body Paragraph</vt:lpstr>
    </vt:vector>
  </TitlesOfParts>
  <Company>WUSD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dc:creator>
  <cp:lastModifiedBy>Tim</cp:lastModifiedBy>
  <cp:revision>1</cp:revision>
  <dcterms:created xsi:type="dcterms:W3CDTF">2014-11-19T17:47:52Z</dcterms:created>
  <dcterms:modified xsi:type="dcterms:W3CDTF">2014-11-19T20:43:11Z</dcterms:modified>
</cp:coreProperties>
</file>