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76584-F8B4-B94C-AB76-F3ED73B6B475}" type="datetimeFigureOut">
              <a:rPr lang="en-US" smtClean="0"/>
              <a:t>9/22/14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EC8A3-5281-F846-91F0-4A7C5703C7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86C85-2E0A-2849-ADE2-CCECBC617F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FA4-8AAF-AF47-ADA3-954FDD8DBED6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9FE-F24A-1D49-BE5B-B3D8868F7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FA4-8AAF-AF47-ADA3-954FDD8DBED6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9FE-F24A-1D49-BE5B-B3D8868F7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FA4-8AAF-AF47-ADA3-954FDD8DBED6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9FE-F24A-1D49-BE5B-B3D8868F7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FA4-8AAF-AF47-ADA3-954FDD8DBED6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9FE-F24A-1D49-BE5B-B3D8868F7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FA4-8AAF-AF47-ADA3-954FDD8DBED6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9FE-F24A-1D49-BE5B-B3D8868F7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FA4-8AAF-AF47-ADA3-954FDD8DBED6}" type="datetimeFigureOut">
              <a:rPr lang="en-US" smtClean="0"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9FE-F24A-1D49-BE5B-B3D8868F7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FA4-8AAF-AF47-ADA3-954FDD8DBED6}" type="datetimeFigureOut">
              <a:rPr lang="en-US" smtClean="0"/>
              <a:t>9/22/14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9FE-F24A-1D49-BE5B-B3D8868F7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FA4-8AAF-AF47-ADA3-954FDD8DBED6}" type="datetimeFigureOut">
              <a:rPr lang="en-US" smtClean="0"/>
              <a:t>9/22/14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9FE-F24A-1D49-BE5B-B3D8868F7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FA4-8AAF-AF47-ADA3-954FDD8DBED6}" type="datetimeFigureOut">
              <a:rPr lang="en-US" smtClean="0"/>
              <a:t>9/22/14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9FE-F24A-1D49-BE5B-B3D8868F7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FA4-8AAF-AF47-ADA3-954FDD8DBED6}" type="datetimeFigureOut">
              <a:rPr lang="en-US" smtClean="0"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9FE-F24A-1D49-BE5B-B3D8868F7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FA4-8AAF-AF47-ADA3-954FDD8DBED6}" type="datetimeFigureOut">
              <a:rPr lang="en-US" smtClean="0"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9FE-F24A-1D49-BE5B-B3D8868F7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92FA4-8AAF-AF47-ADA3-954FDD8DBED6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2F9FE-F24A-1D49-BE5B-B3D8868F71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Thematic quotes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861" y="1139538"/>
            <a:ext cx="8349557" cy="5353454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Man and the Natural World:  </a:t>
            </a:r>
            <a:r>
              <a:rPr lang="en-US" dirty="0" smtClean="0">
                <a:solidFill>
                  <a:schemeClr val="tx1"/>
                </a:solidFill>
              </a:rPr>
              <a:t>What </a:t>
            </a:r>
            <a:r>
              <a:rPr lang="en-US" dirty="0">
                <a:solidFill>
                  <a:schemeClr val="tx1"/>
                </a:solidFill>
              </a:rPr>
              <a:t>is the suns/heat’s/physical environments role at this point in the book? Does it dominate the scene, or dictate, </a:t>
            </a:r>
            <a:r>
              <a:rPr lang="en-US" dirty="0" err="1">
                <a:solidFill>
                  <a:schemeClr val="tx1"/>
                </a:solidFill>
              </a:rPr>
              <a:t>Meursault’s</a:t>
            </a:r>
            <a:r>
              <a:rPr lang="en-US" dirty="0">
                <a:solidFill>
                  <a:schemeClr val="tx1"/>
                </a:solidFill>
              </a:rPr>
              <a:t> actions when there is something more important going on?  How? In what </a:t>
            </a:r>
            <a:r>
              <a:rPr lang="en-US" dirty="0" smtClean="0">
                <a:solidFill>
                  <a:schemeClr val="tx1"/>
                </a:solidFill>
              </a:rPr>
              <a:t>way? </a:t>
            </a:r>
            <a:r>
              <a:rPr lang="en-US" dirty="0">
                <a:solidFill>
                  <a:schemeClr val="tx1"/>
                </a:solidFill>
              </a:rPr>
              <a:t>Be </a:t>
            </a:r>
            <a:r>
              <a:rPr lang="en-US" dirty="0" smtClean="0">
                <a:solidFill>
                  <a:schemeClr val="tx1"/>
                </a:solidFill>
              </a:rPr>
              <a:t>specific.</a:t>
            </a: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Isolation/Passivity: </a:t>
            </a:r>
            <a:r>
              <a:rPr lang="en-US" dirty="0" smtClean="0">
                <a:solidFill>
                  <a:schemeClr val="tx1"/>
                </a:solidFill>
              </a:rPr>
              <a:t>From whom is </a:t>
            </a:r>
            <a:r>
              <a:rPr lang="en-US" dirty="0" err="1" smtClean="0">
                <a:solidFill>
                  <a:schemeClr val="tx1"/>
                </a:solidFill>
              </a:rPr>
              <a:t>Meursault</a:t>
            </a:r>
            <a:r>
              <a:rPr lang="en-US" dirty="0" smtClean="0">
                <a:solidFill>
                  <a:schemeClr val="tx1"/>
                </a:solidFill>
              </a:rPr>
              <a:t> isolated from in this quote? Friends? Marie? Society? Himself (emotions)? More than one?  Who has imposed </a:t>
            </a:r>
            <a:r>
              <a:rPr lang="en-US" dirty="0" err="1" smtClean="0">
                <a:solidFill>
                  <a:schemeClr val="tx1"/>
                </a:solidFill>
              </a:rPr>
              <a:t>Meursault’s</a:t>
            </a:r>
            <a:r>
              <a:rPr lang="en-US" dirty="0" smtClean="0">
                <a:solidFill>
                  <a:schemeClr val="tx1"/>
                </a:solidFill>
              </a:rPr>
              <a:t> sense of isolation? 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Religion:  </a:t>
            </a:r>
            <a:r>
              <a:rPr lang="en-US" dirty="0" smtClean="0">
                <a:solidFill>
                  <a:schemeClr val="tx1"/>
                </a:solidFill>
              </a:rPr>
              <a:t>What kind of comment is </a:t>
            </a:r>
            <a:r>
              <a:rPr lang="en-US" dirty="0" err="1" smtClean="0">
                <a:solidFill>
                  <a:schemeClr val="tx1"/>
                </a:solidFill>
              </a:rPr>
              <a:t>Mersault</a:t>
            </a:r>
            <a:r>
              <a:rPr lang="en-US" dirty="0" smtClean="0">
                <a:solidFill>
                  <a:schemeClr val="tx1"/>
                </a:solidFill>
              </a:rPr>
              <a:t> making, or is generally being made, about religion. Is it portrayed as fearful? Ridiculous?</a:t>
            </a: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Philosophy: </a:t>
            </a:r>
            <a:r>
              <a:rPr lang="en-US" b="1" dirty="0" err="1" smtClean="0">
                <a:solidFill>
                  <a:schemeClr val="tx1"/>
                </a:solidFill>
              </a:rPr>
              <a:t>Absurdism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 In what sense is your quote commenting on </a:t>
            </a:r>
            <a:r>
              <a:rPr lang="en-US" dirty="0" err="1" smtClean="0">
                <a:solidFill>
                  <a:schemeClr val="tx1"/>
                </a:solidFill>
              </a:rPr>
              <a:t>Absurdism</a:t>
            </a:r>
            <a:r>
              <a:rPr lang="en-US" dirty="0" smtClean="0">
                <a:solidFill>
                  <a:schemeClr val="tx1"/>
                </a:solidFill>
              </a:rPr>
              <a:t>?  Which tenet of the philosophy is being commented on?</a:t>
            </a:r>
          </a:p>
          <a:p>
            <a:pPr marL="514350" indent="-514350" algn="l"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Isolation/Passivity: </a:t>
            </a:r>
            <a:r>
              <a:rPr lang="en-US" dirty="0" smtClean="0"/>
              <a:t>Is isolation damaging to </a:t>
            </a:r>
            <a:r>
              <a:rPr lang="en-US" dirty="0" err="1" smtClean="0"/>
              <a:t>Meursault</a:t>
            </a:r>
            <a:r>
              <a:rPr lang="en-US" dirty="0" smtClean="0"/>
              <a:t>, or freeing? (Which kind of isolation, by the way? Societal? Emotional? Which impacts him the most? Is passivity an affliction or a desired state of mind, in </a:t>
            </a:r>
            <a:r>
              <a:rPr lang="en-US" dirty="0" err="1" smtClean="0"/>
              <a:t>Meursault’s</a:t>
            </a:r>
            <a:r>
              <a:rPr lang="en-US" dirty="0" smtClean="0"/>
              <a:t> view?</a:t>
            </a:r>
          </a:p>
          <a:p>
            <a:r>
              <a:rPr lang="en-US" b="1" dirty="0" smtClean="0"/>
              <a:t>Man and the </a:t>
            </a:r>
            <a:r>
              <a:rPr lang="en-US" b="1" dirty="0"/>
              <a:t>N</a:t>
            </a:r>
            <a:r>
              <a:rPr lang="en-US" b="1" dirty="0" smtClean="0"/>
              <a:t>atural World: </a:t>
            </a:r>
            <a:r>
              <a:rPr lang="en-US" dirty="0" smtClean="0"/>
              <a:t>Does </a:t>
            </a:r>
            <a:r>
              <a:rPr lang="en-US" dirty="0" err="1" smtClean="0"/>
              <a:t>Meursault</a:t>
            </a:r>
            <a:r>
              <a:rPr lang="en-US" dirty="0" smtClean="0"/>
              <a:t> behave as if he is an element of nature? What drives this connection? </a:t>
            </a:r>
            <a:r>
              <a:rPr lang="en-US" dirty="0" err="1" smtClean="0"/>
              <a:t>Meursault</a:t>
            </a:r>
            <a:r>
              <a:rPr lang="en-US" dirty="0" smtClean="0"/>
              <a:t> is rather connected to nature, yet incredibly detached from humans. Is this yet another illogical tenet of an irrational world, or does it somehow make sense that man, a mere creature himself, is in tune with the earth? Do you find </a:t>
            </a:r>
            <a:r>
              <a:rPr lang="en-US" dirty="0" err="1" smtClean="0"/>
              <a:t>Meursault’s</a:t>
            </a:r>
            <a:r>
              <a:rPr lang="en-US" dirty="0" smtClean="0"/>
              <a:t> appeal to "the weather" a valid defense for the murder? Even if we accept it with respect to the first shot, how did "the weather" influence the four shots thereafter? </a:t>
            </a:r>
          </a:p>
          <a:p>
            <a:r>
              <a:rPr lang="en-US" b="1" dirty="0" smtClean="0"/>
              <a:t>Philosophical </a:t>
            </a:r>
            <a:r>
              <a:rPr lang="en-US" b="1" dirty="0" err="1" smtClean="0"/>
              <a:t>Absurdism</a:t>
            </a:r>
            <a:r>
              <a:rPr lang="en-US" b="1" dirty="0" smtClean="0"/>
              <a:t>:  </a:t>
            </a:r>
            <a:r>
              <a:rPr lang="en-US" dirty="0" smtClean="0"/>
              <a:t>It is difficult for </a:t>
            </a:r>
            <a:r>
              <a:rPr lang="en-US" dirty="0" err="1" smtClean="0"/>
              <a:t>Meursault</a:t>
            </a:r>
            <a:r>
              <a:rPr lang="en-US" dirty="0" smtClean="0"/>
              <a:t> to explain his </a:t>
            </a:r>
            <a:r>
              <a:rPr lang="en-US" dirty="0" err="1" smtClean="0"/>
              <a:t>motivation(s</a:t>
            </a:r>
            <a:r>
              <a:rPr lang="en-US" dirty="0" smtClean="0"/>
              <a:t>) for killing the Arab. Do the reasons he cite comment on the absurd? Are the reasons he cite irrational? Are they justifiable? </a:t>
            </a:r>
          </a:p>
          <a:p>
            <a:r>
              <a:rPr lang="en-US" b="1" dirty="0" smtClean="0"/>
              <a:t>Religion:  </a:t>
            </a:r>
            <a:r>
              <a:rPr lang="en-US" dirty="0" smtClean="0"/>
              <a:t>What does the magistrate mean when he calls </a:t>
            </a:r>
            <a:r>
              <a:rPr lang="en-US" dirty="0" err="1" smtClean="0"/>
              <a:t>Meursault</a:t>
            </a:r>
            <a:r>
              <a:rPr lang="en-US" dirty="0" smtClean="0"/>
              <a:t> an "antichrist"? Does this have more to do with the fact that </a:t>
            </a:r>
            <a:r>
              <a:rPr lang="en-US" dirty="0" err="1" smtClean="0"/>
              <a:t>Meursault</a:t>
            </a:r>
            <a:r>
              <a:rPr lang="en-US" dirty="0" smtClean="0"/>
              <a:t> is unfeeling, or the fact that he is an atheist? Why does </a:t>
            </a:r>
            <a:r>
              <a:rPr lang="en-US" dirty="0" err="1" smtClean="0"/>
              <a:t>Meursault</a:t>
            </a:r>
            <a:r>
              <a:rPr lang="en-US" dirty="0" smtClean="0"/>
              <a:t> flip out and choke the chaplain while in jail? How does this run-in with the chaplain spur his later epiphany regarding life and death?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Mix with members of the same theme/subject.  1.  Share your quotes and responses.  Which is the best?  Which is the worst?  </a:t>
            </a:r>
          </a:p>
          <a:p>
            <a:pPr>
              <a:buNone/>
            </a:pPr>
            <a:r>
              <a:rPr lang="en-US" dirty="0" smtClean="0"/>
              <a:t>	2.  Collect two quote to add to your Says-Means-Matters Worksheet.  </a:t>
            </a:r>
          </a:p>
          <a:p>
            <a:pPr>
              <a:buNone/>
            </a:pPr>
            <a:r>
              <a:rPr lang="en-US" dirty="0" smtClean="0"/>
              <a:t>	3.  Find a classmate from another thematic group and share your </a:t>
            </a:r>
            <a:r>
              <a:rPr lang="en-US" dirty="0" err="1" smtClean="0"/>
              <a:t>quote(s</a:t>
            </a:r>
            <a:r>
              <a:rPr lang="en-US" dirty="0" smtClean="0"/>
              <a:t>).  Collect on quote to add to your Says-Means-Matters Worksheet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To discuss and answer the following questions, look at the end of the novel when </a:t>
            </a:r>
            <a:r>
              <a:rPr lang="en-US" b="1" dirty="0" err="1" smtClean="0"/>
              <a:t>Meursault</a:t>
            </a:r>
            <a:r>
              <a:rPr lang="en-US" b="1" dirty="0" smtClean="0"/>
              <a:t> is conversing with the chaplain. (pg. 118-122)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Isolation/passivity:  </a:t>
            </a:r>
            <a:r>
              <a:rPr lang="en-US" dirty="0" smtClean="0"/>
              <a:t>In what way does </a:t>
            </a:r>
            <a:r>
              <a:rPr lang="en-US" dirty="0" err="1" smtClean="0"/>
              <a:t>Meursault</a:t>
            </a:r>
            <a:r>
              <a:rPr lang="en-US" dirty="0" smtClean="0"/>
              <a:t> triumph over his various forms of isolation and/or his passive indifference?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b="1" dirty="0" err="1" smtClean="0"/>
              <a:t>Absurdism</a:t>
            </a:r>
            <a:r>
              <a:rPr lang="en-US" b="1" dirty="0" smtClean="0"/>
              <a:t>:</a:t>
            </a:r>
            <a:r>
              <a:rPr lang="en-US" b="1" dirty="0" smtClean="0"/>
              <a:t> </a:t>
            </a:r>
            <a:r>
              <a:rPr lang="en-US" dirty="0" smtClean="0"/>
              <a:t>In what way does </a:t>
            </a:r>
            <a:r>
              <a:rPr lang="en-US" dirty="0" err="1" smtClean="0"/>
              <a:t>Mersault</a:t>
            </a:r>
            <a:r>
              <a:rPr lang="en-US" dirty="0" smtClean="0"/>
              <a:t> triumph by proving his philosophy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 startAt="4"/>
            </a:pPr>
            <a:r>
              <a:rPr lang="en-US" b="1" dirty="0" smtClean="0"/>
              <a:t>Man and the Physical </a:t>
            </a:r>
            <a:r>
              <a:rPr lang="en-US" b="1" dirty="0"/>
              <a:t>W</a:t>
            </a:r>
            <a:r>
              <a:rPr lang="en-US" b="1" dirty="0" smtClean="0"/>
              <a:t>orld:</a:t>
            </a:r>
            <a:r>
              <a:rPr lang="en-US" dirty="0" smtClean="0"/>
              <a:t> </a:t>
            </a:r>
            <a:r>
              <a:rPr lang="en-US" dirty="0" smtClean="0"/>
              <a:t> In what sense does </a:t>
            </a:r>
            <a:r>
              <a:rPr lang="en-US" dirty="0" err="1" smtClean="0"/>
              <a:t>Meursault</a:t>
            </a:r>
            <a:r>
              <a:rPr lang="en-US" dirty="0" smtClean="0"/>
              <a:t> triumph over the Physical </a:t>
            </a:r>
            <a:r>
              <a:rPr lang="en-US" dirty="0" smtClean="0"/>
              <a:t>World and let his emotions free.</a:t>
            </a:r>
            <a:endParaRPr lang="en-US" dirty="0" smtClean="0"/>
          </a:p>
          <a:p>
            <a:pPr marL="514350" indent="-514350">
              <a:buAutoNum type="arabicPeriod" startAt="4"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5.</a:t>
            </a:r>
            <a:r>
              <a:rPr lang="en-US" b="1" dirty="0" smtClean="0"/>
              <a:t>	Religion:  </a:t>
            </a:r>
            <a:r>
              <a:rPr lang="en-US" dirty="0" smtClean="0"/>
              <a:t>How does </a:t>
            </a:r>
            <a:r>
              <a:rPr lang="en-US" dirty="0" err="1" smtClean="0"/>
              <a:t>Meursault</a:t>
            </a:r>
            <a:r>
              <a:rPr lang="en-US" dirty="0" smtClean="0"/>
              <a:t> triumph over religion or question its logic.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596</Words>
  <Application>Microsoft Macintosh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Thematic quotes</vt:lpstr>
      <vt:lpstr>Group Discussion</vt:lpstr>
      <vt:lpstr>Tea Party</vt:lpstr>
      <vt:lpstr>Group Questions</vt:lpstr>
    </vt:vector>
  </TitlesOfParts>
  <Company>WUSD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Thematic quotes</dc:title>
  <dc:creator>Tim</dc:creator>
  <cp:lastModifiedBy>Tim</cp:lastModifiedBy>
  <cp:revision>1</cp:revision>
  <dcterms:created xsi:type="dcterms:W3CDTF">2014-09-23T04:35:24Z</dcterms:created>
  <dcterms:modified xsi:type="dcterms:W3CDTF">2014-09-23T20:22:11Z</dcterms:modified>
</cp:coreProperties>
</file>