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64" r:id="rId1"/>
  </p:sldMasterIdLst>
  <p:sldIdLst>
    <p:sldId id="260" r:id="rId2"/>
    <p:sldId id="256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72F4-F855-3D45-B991-320C4D67E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72F4-F855-3D45-B991-320C4D67E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456C-7ECE-0247-A80C-EDA7B52CDB52}" type="datetimeFigureOut">
              <a:rPr lang="en-US" smtClean="0"/>
              <a:pPr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B3B3-3C79-5C42-88A9-5C463F9F9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Required Materials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student planner </a:t>
            </a:r>
          </a:p>
          <a:p>
            <a:pPr lvl="0"/>
            <a:r>
              <a:rPr lang="en-US" dirty="0"/>
              <a:t>A class folder dedicated to English/Language Arts </a:t>
            </a:r>
            <a:r>
              <a:rPr lang="en-US" b="1" dirty="0"/>
              <a:t>OR</a:t>
            </a:r>
            <a:r>
              <a:rPr lang="en-US" dirty="0"/>
              <a:t> a section of a larger binder. The folder will be used to hold “Do-</a:t>
            </a:r>
            <a:r>
              <a:rPr lang="en-US" dirty="0" err="1"/>
              <a:t>Nows</a:t>
            </a:r>
            <a:r>
              <a:rPr lang="en-US" dirty="0"/>
              <a:t>”, handouts, current assignments, and completed assignments.</a:t>
            </a:r>
          </a:p>
          <a:p>
            <a:pPr lvl="0"/>
            <a:r>
              <a:rPr lang="en-US" dirty="0"/>
              <a:t>Writing materials: Binder Paper, Pens, and Pencils. </a:t>
            </a:r>
          </a:p>
          <a:p>
            <a:pPr lvl="0"/>
            <a:r>
              <a:rPr lang="en-US" dirty="0"/>
              <a:t>Independent reading materials (i.e. a book: students may choose to use the campus library). </a:t>
            </a:r>
          </a:p>
          <a:p>
            <a:pPr lvl="0"/>
            <a:r>
              <a:rPr lang="en-US" dirty="0"/>
              <a:t>USB Flash Drive (recommended)</a:t>
            </a:r>
          </a:p>
          <a:p>
            <a:pPr lvl="0"/>
            <a:r>
              <a:rPr lang="en-US" dirty="0"/>
              <a:t>Students will be required to bring copies of class reading material to class </a:t>
            </a:r>
            <a:r>
              <a:rPr lang="en-US" dirty="0" smtClean="0"/>
              <a:t>everyday</a:t>
            </a:r>
            <a:r>
              <a:rPr lang="en-US" b="1" dirty="0" smtClean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427" y="356105"/>
            <a:ext cx="8539470" cy="619623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Do Now: Monday, August 18, 2014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a·nal·o·gy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əˈnaləjē</a:t>
            </a:r>
            <a:r>
              <a:rPr lang="en-US" dirty="0" smtClean="0">
                <a:solidFill>
                  <a:schemeClr val="tx1"/>
                </a:solidFill>
              </a:rPr>
              <a:t>)/</a:t>
            </a:r>
            <a:r>
              <a:rPr lang="en-US" i="1" dirty="0" smtClean="0">
                <a:solidFill>
                  <a:schemeClr val="tx1"/>
                </a:solidFill>
              </a:rPr>
              <a:t>noun</a:t>
            </a:r>
            <a:r>
              <a:rPr lang="en-US" i="1" dirty="0">
                <a:solidFill>
                  <a:schemeClr val="tx1"/>
                </a:solidFill>
              </a:rPr>
              <a:t>: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b="1" i="1" dirty="0">
              <a:solidFill>
                <a:schemeClr val="tx1"/>
              </a:solidFill>
            </a:endParaRP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a </a:t>
            </a:r>
            <a:r>
              <a:rPr lang="en-US" i="1" dirty="0">
                <a:solidFill>
                  <a:schemeClr val="tx1"/>
                </a:solidFill>
              </a:rPr>
              <a:t>comparison between two things, typically on the basis of their </a:t>
            </a:r>
            <a:r>
              <a:rPr lang="en-US" i="1" dirty="0" smtClean="0">
                <a:solidFill>
                  <a:schemeClr val="tx1"/>
                </a:solidFill>
              </a:rPr>
              <a:t>structure, function, or qualities </a:t>
            </a:r>
            <a:r>
              <a:rPr lang="en-US" i="1" dirty="0">
                <a:solidFill>
                  <a:schemeClr val="tx1"/>
                </a:solidFill>
              </a:rPr>
              <a:t>and for the purpose of explanation or </a:t>
            </a:r>
            <a:r>
              <a:rPr lang="en-US" i="1" dirty="0" smtClean="0">
                <a:solidFill>
                  <a:schemeClr val="tx1"/>
                </a:solidFill>
              </a:rPr>
              <a:t>clarification</a:t>
            </a:r>
          </a:p>
          <a:p>
            <a:pPr algn="l"/>
            <a:r>
              <a:rPr lang="en-US" dirty="0" smtClean="0"/>
              <a:t>“I </a:t>
            </a:r>
            <a:r>
              <a:rPr lang="en-US" dirty="0"/>
              <a:t>feel like a fish out of water</a:t>
            </a:r>
            <a:r>
              <a:rPr lang="en-US" dirty="0" smtClean="0"/>
              <a:t>.” The relationship between the fish and land is analogous to how I feel in uncomfortable situations</a:t>
            </a:r>
          </a:p>
          <a:p>
            <a:pPr algn="l"/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/>
              <a:t>"Withdrawal of U.S. troops will become like salted peanuts to the American public; the more U.S. </a:t>
            </a:r>
            <a:r>
              <a:rPr lang="en-US" smtClean="0"/>
              <a:t>troops come home, the more will be demanded." - Henry Kissinger</a:t>
            </a:r>
            <a:endParaRPr lang="en-US" i="1" smtClean="0">
              <a:solidFill>
                <a:schemeClr val="tx1"/>
              </a:solidFill>
            </a:endParaRPr>
          </a:p>
          <a:p>
            <a:pPr algn="l"/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/>
              <a:t>I am as graceful as a refrigerator falling down a flight of stairs</a:t>
            </a:r>
            <a:r>
              <a:rPr lang="en-US" dirty="0" smtClean="0"/>
              <a:t>.</a:t>
            </a:r>
          </a:p>
          <a:p>
            <a:pPr algn="l"/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Mr.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</a:rPr>
              <a:t>Mehew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 : Dancing   ::  refrigerator :  falling down a flight of stairs</a:t>
            </a:r>
          </a:p>
          <a:p>
            <a:pPr algn="l"/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The relationship is ‘grace,’ or lack thereof</a:t>
            </a:r>
          </a:p>
          <a:p>
            <a:pPr algn="l"/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/>
              <a:t>                                 </a:t>
            </a:r>
            <a:r>
              <a:rPr lang="en-US" dirty="0">
                <a:solidFill>
                  <a:schemeClr val="tx1"/>
                </a:solidFill>
              </a:rPr>
              <a:t>CRUMB 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BREAD ::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                                 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A.	ounce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unit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Arial"/>
              </a:rPr>
              <a:t>                            B.	splinter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wood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Arial"/>
              </a:rPr>
              <a:t>                            C.	water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bucket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Arial"/>
              </a:rPr>
              <a:t>                            D.	twine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rope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Arial"/>
              </a:rPr>
              <a:t>                            E.	cream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: butter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  <a:r>
              <a:rPr lang="en-US" b="1" dirty="0"/>
              <a:t>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What makes</a:t>
            </a:r>
            <a:r>
              <a:rPr lang="en-US" dirty="0" smtClean="0"/>
              <a:t> </a:t>
            </a:r>
            <a:r>
              <a:rPr lang="en-US" b="1" dirty="0" smtClean="0"/>
              <a:t>B</a:t>
            </a:r>
            <a:r>
              <a:rPr lang="en-US" dirty="0" smtClean="0"/>
              <a:t> splinter </a:t>
            </a:r>
            <a:r>
              <a:rPr lang="en-US" dirty="0"/>
              <a:t>: wood the right answer? A splinter is a </a:t>
            </a:r>
            <a:r>
              <a:rPr lang="en-US" dirty="0" smtClean="0"/>
              <a:t>very</a:t>
            </a:r>
          </a:p>
          <a:p>
            <a:pPr>
              <a:buNone/>
            </a:pPr>
            <a:r>
              <a:rPr lang="en-US" dirty="0" smtClean="0"/>
              <a:t>small </a:t>
            </a:r>
            <a:r>
              <a:rPr lang="en-US" dirty="0"/>
              <a:t>piece that breaks off or splits away from a piece of wood. </a:t>
            </a:r>
            <a:r>
              <a:rPr lang="en-US" dirty="0" smtClean="0"/>
              <a:t>You</a:t>
            </a:r>
          </a:p>
          <a:p>
            <a:pPr>
              <a:buNone/>
            </a:pPr>
            <a:r>
              <a:rPr lang="en-US" dirty="0" smtClean="0"/>
              <a:t>can </a:t>
            </a:r>
            <a:r>
              <a:rPr lang="en-US" dirty="0"/>
              <a:t>use almost the very same words to describe the </a:t>
            </a:r>
            <a:r>
              <a:rPr lang="en-US" dirty="0" smtClean="0"/>
              <a:t>relationships</a:t>
            </a:r>
          </a:p>
          <a:p>
            <a:pPr>
              <a:buNone/>
            </a:pPr>
            <a:r>
              <a:rPr lang="en-US" dirty="0" smtClean="0"/>
              <a:t>between </a:t>
            </a:r>
            <a:r>
              <a:rPr lang="en-US" dirty="0"/>
              <a:t>CRUMB and BREAD, on the one hand, and splinter and wood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on </a:t>
            </a:r>
            <a:r>
              <a:rPr lang="en-US" dirty="0"/>
              <a:t>the other. That is what makes the relationship analogous, </a:t>
            </a:r>
            <a:r>
              <a:rPr lang="en-US" dirty="0" smtClean="0"/>
              <a:t>what</a:t>
            </a:r>
          </a:p>
          <a:p>
            <a:pPr>
              <a:buNone/>
            </a:pPr>
            <a:r>
              <a:rPr lang="en-US" dirty="0" smtClean="0"/>
              <a:t>make </a:t>
            </a:r>
            <a:r>
              <a:rPr lang="en-US" dirty="0"/>
              <a:t>them similar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None </a:t>
            </a:r>
            <a:r>
              <a:rPr lang="en-US" dirty="0"/>
              <a:t>of the relationships between the two words in the other choices is similar to the relationship between CRUMB and BREAD</a:t>
            </a:r>
            <a:r>
              <a:rPr lang="en-US" dirty="0" smtClean="0"/>
              <a:t>:</a:t>
            </a:r>
          </a:p>
          <a:p>
            <a:r>
              <a:rPr lang="en-US" dirty="0" smtClean="0"/>
              <a:t>An </a:t>
            </a:r>
            <a:r>
              <a:rPr lang="en-US" dirty="0"/>
              <a:t>ounce is a type of unit; it is not a small piece of a unit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Water </a:t>
            </a:r>
            <a:r>
              <a:rPr lang="en-US" dirty="0"/>
              <a:t>can be carried in a bucket; it is not a piece of a bucket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Twine </a:t>
            </a:r>
            <a:r>
              <a:rPr lang="en-US" dirty="0"/>
              <a:t>is thinner and less strong than rope, but it is not a small piece that breaks off of a rope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Cream </a:t>
            </a:r>
            <a:r>
              <a:rPr lang="en-US" dirty="0"/>
              <a:t>is what butter is made from, but cream is not a small piece of butter.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71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MEDICINE : ILLNESS ::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A.		law : anarchy                         B.		hunger : thirst                         C.		etiquette : discipline                         D.		love : treason                         E.		stimulant : sensitivity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a sentence or two, explain how you came up</a:t>
            </a:r>
          </a:p>
          <a:p>
            <a:pPr>
              <a:buNone/>
            </a:pPr>
            <a:r>
              <a:rPr lang="en-US" dirty="0" smtClean="0"/>
              <a:t>with your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This is a classic function/purpose bridge—the purpose of MEDICINE is </a:t>
            </a:r>
            <a:r>
              <a:rPr lang="en-US" b="1" dirty="0"/>
              <a:t>to prevent or cure </a:t>
            </a:r>
            <a:r>
              <a:rPr lang="en-US" dirty="0"/>
              <a:t>ILLNESS.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Ask </a:t>
            </a:r>
            <a:r>
              <a:rPr lang="en-US" dirty="0"/>
              <a:t>yourself the following </a:t>
            </a:r>
            <a:r>
              <a:rPr lang="en-US" dirty="0" smtClean="0"/>
              <a:t>questions: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Is </a:t>
            </a:r>
            <a:r>
              <a:rPr lang="en-US" dirty="0"/>
              <a:t>the purpose of LAW </a:t>
            </a:r>
            <a:r>
              <a:rPr lang="en-US" b="1" dirty="0"/>
              <a:t>to prevent or cure</a:t>
            </a:r>
            <a:r>
              <a:rPr lang="en-US" dirty="0"/>
              <a:t> ANARCHY, or </a:t>
            </a:r>
            <a:r>
              <a:rPr lang="en-US" dirty="0" smtClean="0"/>
              <a:t>disorder?     This </a:t>
            </a:r>
            <a:r>
              <a:rPr lang="en-US" dirty="0"/>
              <a:t>works, so hold on to Choice (A)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Is </a:t>
            </a:r>
            <a:r>
              <a:rPr lang="en-US" dirty="0"/>
              <a:t>the purpose of PRIDE </a:t>
            </a:r>
            <a:r>
              <a:rPr lang="en-US" b="1" dirty="0"/>
              <a:t>to prevent </a:t>
            </a:r>
            <a:r>
              <a:rPr lang="en-US" dirty="0"/>
              <a:t>ENVY? No, in fact there is no strong connection between these two words. </a:t>
            </a:r>
            <a:r>
              <a:rPr lang="en-US" dirty="0" smtClean="0"/>
              <a:t>Eliminate.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 startAt="3"/>
            </a:pPr>
            <a:r>
              <a:rPr lang="en-US" dirty="0" smtClean="0"/>
              <a:t>Is </a:t>
            </a:r>
            <a:r>
              <a:rPr lang="en-US" dirty="0"/>
              <a:t>the purpose of COURTESY to prevent BEHAVIOR? No, so eliminate.</a:t>
            </a:r>
            <a:r>
              <a:rPr lang="en-US" dirty="0" smtClean="0"/>
              <a:t> </a:t>
            </a:r>
          </a:p>
          <a:p>
            <a:pPr marL="514350" indent="-514350">
              <a:buAutoNum type="alphaUcPeriod" startAt="3"/>
            </a:pPr>
            <a:r>
              <a:rPr lang="en-US" dirty="0" smtClean="0"/>
              <a:t>Is </a:t>
            </a:r>
            <a:r>
              <a:rPr lang="en-US" dirty="0"/>
              <a:t>the purpose of LOVE to prevent TREASON? No, so eliminate.</a:t>
            </a:r>
            <a:r>
              <a:rPr lang="en-US" dirty="0" smtClean="0"/>
              <a:t> </a:t>
            </a:r>
          </a:p>
          <a:p>
            <a:pPr marL="514350" indent="-514350">
              <a:buAutoNum type="alphaUcPeriod" startAt="3"/>
            </a:pPr>
            <a:r>
              <a:rPr lang="en-US" dirty="0" smtClean="0"/>
              <a:t>Is </a:t>
            </a:r>
            <a:r>
              <a:rPr lang="en-US" dirty="0"/>
              <a:t>the purpose of a STIMULANT to prevent SENSITIVITY? No, a STIMULANT increases SENSITIVITY. Eliminate.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647</Words>
  <Application>Microsoft Macintosh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Required Materials </vt:lpstr>
      <vt:lpstr>Slide 2</vt:lpstr>
      <vt:lpstr>Answer: B</vt:lpstr>
      <vt:lpstr>Question</vt:lpstr>
      <vt:lpstr>Answer: A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Tim</cp:lastModifiedBy>
  <cp:revision>3</cp:revision>
  <dcterms:created xsi:type="dcterms:W3CDTF">2014-08-18T16:29:17Z</dcterms:created>
  <dcterms:modified xsi:type="dcterms:W3CDTF">2014-08-18T18:46:00Z</dcterms:modified>
</cp:coreProperties>
</file>